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20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06EA-064D-49AF-B8EA-0E420CF87E42}" type="datetimeFigureOut">
              <a:rPr lang="es-ES" smtClean="0"/>
              <a:pPr/>
              <a:t>30/04/2010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DB79-ADD8-4C10-984D-93AE23F892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0" y="8643938"/>
            <a:ext cx="6858000" cy="5000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ES" dirty="0" smtClean="0">
                <a:solidFill>
                  <a:schemeClr val="bg2"/>
                </a:solidFill>
                <a:latin typeface="Arial Narrow" pitchFamily="34" charset="0"/>
              </a:rPr>
              <a:t> </a:t>
            </a:r>
            <a:endParaRPr lang="es-ES" dirty="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57166" y="1687512"/>
            <a:ext cx="5786478" cy="695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.SUBJECTS: </a:t>
            </a:r>
          </a:p>
          <a:p>
            <a:endParaRPr lang="es-ES" sz="1000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dirty="0" err="1">
                <a:solidFill>
                  <a:srgbClr val="808080"/>
                </a:solidFill>
                <a:latin typeface="Calibri" pitchFamily="34" charset="0"/>
              </a:rPr>
              <a:t>Ly</a:t>
            </a:r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 C: 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LANGUAGE AND COMMUNICATION</a:t>
            </a:r>
            <a:endParaRPr lang="es-ES" sz="1000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D.O. y E: DESTREZAS ORALES Y 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ESCRITAS (WRITTEN AND ORAL SKILLS)</a:t>
            </a:r>
            <a:endParaRPr lang="es-ES" sz="1000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CIV/CULT: CIVILIZACIÓN Y 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CULTURA (CULTURE AND CIVILIZATION –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only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for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hose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who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have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chosen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the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Language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,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Communication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 and </a:t>
            </a:r>
            <a:r>
              <a:rPr lang="es-ES" sz="1000" dirty="0" err="1" smtClean="0">
                <a:solidFill>
                  <a:srgbClr val="808080"/>
                </a:solidFill>
                <a:latin typeface="Calibri" pitchFamily="34" charset="0"/>
              </a:rPr>
              <a:t>Culture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)</a:t>
            </a:r>
          </a:p>
          <a:p>
            <a:endParaRPr lang="es-ES" sz="1000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QUARTERLY AND BIMONTHLY COURSES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INTENSIVE COURSES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CURSOS SUPERINTENSIVOS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	*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This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hour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is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optative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according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to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the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student´s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sz="1000" dirty="0" err="1" smtClean="0">
                <a:solidFill>
                  <a:srgbClr val="C00000"/>
                </a:solidFill>
                <a:latin typeface="Calibri" pitchFamily="34" charset="0"/>
              </a:rPr>
              <a:t>interests</a:t>
            </a:r>
            <a:endParaRPr lang="es-ES" sz="1000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es-ES" sz="10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THE EXTRA CURRICULAR ACTIVITIES ALWAYS TAKE PLACE WHEN THE CLASSES ARE OVER. THE CONCRETE TIMETABLE OF EVERY ACTIVITIY WILL BE COMMUNICATED IN DUE COURSE FOR THE TIMES MAY VARY</a:t>
            </a:r>
          </a:p>
          <a:p>
            <a:endParaRPr lang="es-ES" sz="10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es-ES" sz="10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0" y="347663"/>
            <a:ext cx="5049838" cy="6127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3079" name="Text Box 18"/>
          <p:cNvSpPr txBox="1">
            <a:spLocks noChangeArrowheads="1"/>
          </p:cNvSpPr>
          <p:nvPr/>
        </p:nvSpPr>
        <p:spPr bwMode="auto">
          <a:xfrm>
            <a:off x="188913" y="1116013"/>
            <a:ext cx="5311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err="1" smtClean="0">
                <a:solidFill>
                  <a:srgbClr val="C00000"/>
                </a:solidFill>
                <a:latin typeface="Calibri" pitchFamily="34" charset="0"/>
              </a:rPr>
              <a:t>Timetables</a:t>
            </a: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 (</a:t>
            </a:r>
            <a:r>
              <a:rPr lang="es-ES" b="1" dirty="0" err="1" smtClean="0">
                <a:solidFill>
                  <a:srgbClr val="C00000"/>
                </a:solidFill>
                <a:latin typeface="Calibri" pitchFamily="34" charset="0"/>
              </a:rPr>
              <a:t>for</a:t>
            </a: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b="1" dirty="0" err="1" smtClean="0">
                <a:solidFill>
                  <a:srgbClr val="C00000"/>
                </a:solidFill>
                <a:latin typeface="Calibri" pitchFamily="34" charset="0"/>
              </a:rPr>
              <a:t>morning</a:t>
            </a: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 and </a:t>
            </a:r>
            <a:r>
              <a:rPr lang="es-ES" b="1" dirty="0" err="1" smtClean="0">
                <a:solidFill>
                  <a:srgbClr val="C00000"/>
                </a:solidFill>
                <a:latin typeface="Calibri" pitchFamily="34" charset="0"/>
              </a:rPr>
              <a:t>afternoon</a:t>
            </a: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s-ES" b="1" dirty="0" err="1" smtClean="0">
                <a:solidFill>
                  <a:srgbClr val="C00000"/>
                </a:solidFill>
                <a:latin typeface="Calibri" pitchFamily="34" charset="0"/>
              </a:rPr>
              <a:t>shifts</a:t>
            </a: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)</a:t>
            </a:r>
            <a:endParaRPr lang="es-ES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80" name="Line 19"/>
          <p:cNvSpPr>
            <a:spLocks noChangeShapeType="1"/>
          </p:cNvSpPr>
          <p:nvPr/>
        </p:nvSpPr>
        <p:spPr bwMode="auto">
          <a:xfrm>
            <a:off x="260350" y="1476375"/>
            <a:ext cx="6264275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308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142844"/>
            <a:ext cx="16938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143000" y="3286116"/>
          <a:ext cx="4572000" cy="1273448"/>
        </p:xfrm>
        <a:graphic>
          <a:graphicData uri="http://schemas.openxmlformats.org/drawingml/2006/table">
            <a:tbl>
              <a:tblPr/>
              <a:tblGrid>
                <a:gridCol w="725648"/>
                <a:gridCol w="743474"/>
                <a:gridCol w="726172"/>
                <a:gridCol w="82841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MONDAY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TUESDAY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WEDNESDAY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THRUSDAY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FRIDAY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10:00-11:30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11:30-12:00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12:00-13:30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15:00-16:30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16:30-17:00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17:00-18:30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143000" y="5084502"/>
          <a:ext cx="4572000" cy="1273448"/>
        </p:xfrm>
        <a:graphic>
          <a:graphicData uri="http://schemas.openxmlformats.org/drawingml/2006/table">
            <a:tbl>
              <a:tblPr/>
              <a:tblGrid>
                <a:gridCol w="725648"/>
                <a:gridCol w="743474"/>
                <a:gridCol w="726172"/>
                <a:gridCol w="82841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MONDAY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TUESDAY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WEDNESDAY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THURSDAY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FRIDAY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9:00-11:00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15:00-17:00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17:00-17:30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Break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17:30-19:30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143000" y="6974500"/>
          <a:ext cx="4572000" cy="955086"/>
        </p:xfrm>
        <a:graphic>
          <a:graphicData uri="http://schemas.openxmlformats.org/drawingml/2006/table">
            <a:tbl>
              <a:tblPr/>
              <a:tblGrid>
                <a:gridCol w="800100"/>
                <a:gridCol w="742950"/>
                <a:gridCol w="743474"/>
                <a:gridCol w="73718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MONDAY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TUESDAY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WEDNESDAY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THURSDAY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latin typeface="Calibri"/>
                          <a:ea typeface="Times New Roman"/>
                          <a:cs typeface="Times New Roman"/>
                        </a:rPr>
                        <a:t>FRIDAY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9:00-11:00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15:00-… *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0" y="8643938"/>
            <a:ext cx="6858000" cy="5000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ES" dirty="0" smtClean="0">
                <a:solidFill>
                  <a:schemeClr val="bg2"/>
                </a:solidFill>
                <a:latin typeface="Arial Narrow" pitchFamily="34" charset="0"/>
              </a:rPr>
              <a:t> </a:t>
            </a:r>
            <a:endParaRPr lang="es-ES" dirty="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57166" y="1687512"/>
            <a:ext cx="5786478" cy="702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.ASIGNATURAS</a:t>
            </a:r>
            <a:r>
              <a:rPr lang="es-ES" sz="1000" b="1" dirty="0">
                <a:solidFill>
                  <a:srgbClr val="808080"/>
                </a:solidFill>
                <a:latin typeface="Calibri" pitchFamily="34" charset="0"/>
              </a:rPr>
              <a:t>: </a:t>
            </a:r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dirty="0" err="1">
                <a:solidFill>
                  <a:srgbClr val="808080"/>
                </a:solidFill>
                <a:latin typeface="Calibri" pitchFamily="34" charset="0"/>
              </a:rPr>
              <a:t>Ly</a:t>
            </a:r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 C: LENGUA Y COMUNICACIÓN</a:t>
            </a:r>
          </a:p>
          <a:p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D.O. y E: DESTREZAS ORALES Y ESCRITAS</a:t>
            </a:r>
          </a:p>
          <a:p>
            <a:r>
              <a:rPr lang="es-ES" sz="1000" dirty="0">
                <a:solidFill>
                  <a:srgbClr val="808080"/>
                </a:solidFill>
                <a:latin typeface="Calibri" pitchFamily="34" charset="0"/>
              </a:rPr>
              <a:t>CIV/CULT: CIVILIZACIÓN Y CULTURA </a:t>
            </a:r>
            <a:r>
              <a:rPr lang="es-ES" sz="1000" dirty="0" smtClean="0">
                <a:solidFill>
                  <a:srgbClr val="808080"/>
                </a:solidFill>
                <a:latin typeface="Calibri" pitchFamily="34" charset="0"/>
              </a:rPr>
              <a:t>(sólo para los que han elegido el curso de Lengua, Comunicación y Cultura)</a:t>
            </a:r>
          </a:p>
          <a:p>
            <a:endParaRPr lang="es-ES" sz="1000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CURSOS TRIMESTRALES Y BIMENSUALES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CURSOS INTENSIVOS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CURSOS SUPERINTENSIVOS</a:t>
            </a: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  <a:p>
            <a:endParaRPr lang="es-ES" sz="1000" b="1" dirty="0" smtClean="0">
              <a:solidFill>
                <a:srgbClr val="808080"/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rgbClr val="808080"/>
                </a:solidFill>
                <a:latin typeface="Calibri" pitchFamily="34" charset="0"/>
              </a:rPr>
              <a:t>	</a:t>
            </a:r>
            <a:r>
              <a:rPr lang="es-ES" sz="1000" dirty="0"/>
              <a:t> </a:t>
            </a:r>
          </a:p>
          <a:p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	*</a:t>
            </a:r>
            <a:r>
              <a:rPr lang="es-ES" sz="1000" dirty="0">
                <a:solidFill>
                  <a:srgbClr val="C00000"/>
                </a:solidFill>
                <a:latin typeface="Calibri" pitchFamily="34" charset="0"/>
              </a:rPr>
              <a:t>Esta hora podría ser negociable en función de los intereses del alumno</a:t>
            </a:r>
            <a:r>
              <a:rPr lang="es-ES" sz="1000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  <a:p>
            <a:endParaRPr lang="es-ES" sz="10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s-ES" sz="1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LAS ACTIVIDADES EXTRAACADÉMICAS SE REALIZAN SIEMPRE FUERA DEL HORARIO LECTIVO. LAS HORAS SE COMUNICARÁN EN FUNCIÓN DE LAS ACTIVIDADES ORGANIZADAS YA QUE PUEDEN VARIAR </a:t>
            </a:r>
            <a:endParaRPr lang="es-ES" sz="10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s-ES" sz="1000" b="1" dirty="0">
              <a:solidFill>
                <a:srgbClr val="808080"/>
              </a:solidFill>
              <a:latin typeface="Calibri" pitchFamily="34" charset="0"/>
            </a:endParaRPr>
          </a:p>
        </p:txBody>
      </p:sp>
      <p:sp>
        <p:nvSpPr>
          <p:cNvPr id="3078" name="Rectangle 20"/>
          <p:cNvSpPr>
            <a:spLocks noChangeArrowheads="1"/>
          </p:cNvSpPr>
          <p:nvPr/>
        </p:nvSpPr>
        <p:spPr bwMode="auto">
          <a:xfrm>
            <a:off x="0" y="347663"/>
            <a:ext cx="5049838" cy="6127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3079" name="Text Box 18"/>
          <p:cNvSpPr txBox="1">
            <a:spLocks noChangeArrowheads="1"/>
          </p:cNvSpPr>
          <p:nvPr/>
        </p:nvSpPr>
        <p:spPr bwMode="auto">
          <a:xfrm>
            <a:off x="188913" y="1116013"/>
            <a:ext cx="5311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C00000"/>
                </a:solidFill>
                <a:latin typeface="Calibri" pitchFamily="34" charset="0"/>
              </a:rPr>
              <a:t>Horarios 2010 (para los turnos de mañana y tarde)</a:t>
            </a:r>
            <a:endParaRPr lang="es-ES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80" name="Line 19"/>
          <p:cNvSpPr>
            <a:spLocks noChangeShapeType="1"/>
          </p:cNvSpPr>
          <p:nvPr/>
        </p:nvSpPr>
        <p:spPr bwMode="auto">
          <a:xfrm>
            <a:off x="260350" y="1476375"/>
            <a:ext cx="6264275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308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142844"/>
            <a:ext cx="16938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143000" y="3286116"/>
          <a:ext cx="4572000" cy="1273448"/>
        </p:xfrm>
        <a:graphic>
          <a:graphicData uri="http://schemas.openxmlformats.org/drawingml/2006/table">
            <a:tbl>
              <a:tblPr/>
              <a:tblGrid>
                <a:gridCol w="725648"/>
                <a:gridCol w="743474"/>
                <a:gridCol w="726172"/>
                <a:gridCol w="82841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LUNES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MARTES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MIÉRCOLES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JUEVES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VIERNES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10:00-11:30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11:30-12:00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12:00-13:30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15:00-16:30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16:30-17:00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17:00-18:30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143000" y="5084502"/>
          <a:ext cx="4572000" cy="1273448"/>
        </p:xfrm>
        <a:graphic>
          <a:graphicData uri="http://schemas.openxmlformats.org/drawingml/2006/table">
            <a:tbl>
              <a:tblPr/>
              <a:tblGrid>
                <a:gridCol w="725648"/>
                <a:gridCol w="743474"/>
                <a:gridCol w="726172"/>
                <a:gridCol w="82841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LUNES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MARTES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MIÉRCOLES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JUEVES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VIERNES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9:00-11:00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15:00-17:00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17:00-17:30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17:30-19:30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143000" y="6974500"/>
          <a:ext cx="4572000" cy="955086"/>
        </p:xfrm>
        <a:graphic>
          <a:graphicData uri="http://schemas.openxmlformats.org/drawingml/2006/table">
            <a:tbl>
              <a:tblPr/>
              <a:tblGrid>
                <a:gridCol w="800100"/>
                <a:gridCol w="742950"/>
                <a:gridCol w="743474"/>
                <a:gridCol w="737183"/>
                <a:gridCol w="765495"/>
                <a:gridCol w="782798"/>
              </a:tblGrid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LUNES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MARTES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MIÉRCOLES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JUEVES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VIERNES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9:00-11:00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L y C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11:00-11:30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descanso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11:30-13:30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D.O y E.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13:45-14:45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 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latin typeface="Calibri"/>
                          <a:ea typeface="Times New Roman"/>
                          <a:cs typeface="Times New Roman"/>
                        </a:rPr>
                        <a:t>CIV. / CULT.</a:t>
                      </a: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591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15:00-… *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Times New Roman"/>
                          <a:cs typeface="Times New Roman"/>
                        </a:rPr>
                        <a:t>ONE TO ONE</a:t>
                      </a:r>
                      <a:endParaRPr lang="es-E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626" marR="566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775</Words>
  <Application>Microsoft Office PowerPoint</Application>
  <PresentationFormat>Presentación en pantalla (4:3)</PresentationFormat>
  <Paragraphs>349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Nieves</dc:creator>
  <cp:lastModifiedBy>Nieves</cp:lastModifiedBy>
  <cp:revision>6</cp:revision>
  <dcterms:created xsi:type="dcterms:W3CDTF">2010-04-29T09:37:46Z</dcterms:created>
  <dcterms:modified xsi:type="dcterms:W3CDTF">2010-04-30T08:56:23Z</dcterms:modified>
</cp:coreProperties>
</file>